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309" r:id="rId6"/>
    <p:sldId id="289" r:id="rId7"/>
    <p:sldId id="310" r:id="rId8"/>
    <p:sldId id="278" r:id="rId9"/>
    <p:sldId id="293" r:id="rId10"/>
    <p:sldId id="285" r:id="rId11"/>
    <p:sldId id="270" r:id="rId12"/>
    <p:sldId id="274" r:id="rId13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054"/>
    <a:srgbClr val="0207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>
      <p:cViewPr varScale="1">
        <p:scale>
          <a:sx n="95" d="100"/>
          <a:sy n="95" d="100"/>
        </p:scale>
        <p:origin x="128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2568" y="-78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3B6B26B-2367-4A82-9284-982DF8891A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27ECCA-99C3-4722-860C-1704531A7D2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B46437A-7C77-400E-BD07-223785E8E7EF}" type="datetimeFigureOut">
              <a:rPr lang="en-US"/>
              <a:pPr>
                <a:defRPr/>
              </a:pPr>
              <a:t>5/28/2020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6EC5E01-7E7F-4817-80DD-4AA0695816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B0E1F03-54B7-4F86-87F9-E33672BBB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8A67CB-F77B-4166-9C68-5946E7E7C8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35290-263D-4850-9941-D2C5DAB0E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30B6A8A-C8C5-4BB6-946D-63726B37DB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3612755-3949-4987-8DE1-F3D8922F3A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4FB5350-8CFA-4CE8-84A0-484B2D1A41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FCA6B45-1885-4E44-B1AF-444D6007C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fld id="{F98135CB-676E-4C50-95F1-489118D15A45}" type="slidenum">
              <a:rPr lang="en-US" altLang="en-US"/>
              <a:pPr/>
              <a:t>1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3612755-3949-4987-8DE1-F3D8922F3A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4FB5350-8CFA-4CE8-84A0-484B2D1A41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FCA6B45-1885-4E44-B1AF-444D6007C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fld id="{F98135CB-676E-4C50-95F1-489118D15A45}" type="slidenum">
              <a:rPr lang="en-US" altLang="en-US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0670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3612755-3949-4987-8DE1-F3D8922F3A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4FB5350-8CFA-4CE8-84A0-484B2D1A41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FCA6B45-1885-4E44-B1AF-444D6007C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fld id="{F98135CB-676E-4C50-95F1-489118D15A45}" type="slidenum">
              <a:rPr lang="en-US" altLang="en-US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9653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3612755-3949-4987-8DE1-F3D8922F3A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4FB5350-8CFA-4CE8-84A0-484B2D1A41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FCA6B45-1885-4E44-B1AF-444D6007C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fld id="{F98135CB-676E-4C50-95F1-489118D15A45}" type="slidenum">
              <a:rPr lang="en-US" altLang="en-US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4480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3612755-3949-4987-8DE1-F3D8922F3A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4FB5350-8CFA-4CE8-84A0-484B2D1A41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FCA6B45-1885-4E44-B1AF-444D6007C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fld id="{F98135CB-676E-4C50-95F1-489118D15A45}" type="slidenum">
              <a:rPr lang="en-US" altLang="en-US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8795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985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3612755-3949-4987-8DE1-F3D8922F3A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4FB5350-8CFA-4CE8-84A0-484B2D1A41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FCA6B45-1885-4E44-B1AF-444D6007C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fld id="{F98135CB-676E-4C50-95F1-489118D15A45}" type="slidenum">
              <a:rPr lang="en-US" altLang="en-US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0301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3612755-3949-4987-8DE1-F3D8922F3A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4FB5350-8CFA-4CE8-84A0-484B2D1A41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FCA6B45-1885-4E44-B1AF-444D6007C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fld id="{F98135CB-676E-4C50-95F1-489118D15A45}" type="slidenum">
              <a:rPr lang="en-US" altLang="en-US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5454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3612755-3949-4987-8DE1-F3D8922F3A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4FB5350-8CFA-4CE8-84A0-484B2D1A41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FCA6B45-1885-4E44-B1AF-444D6007C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fld id="{F98135CB-676E-4C50-95F1-489118D15A45}" type="slidenum">
              <a:rPr lang="en-US" altLang="en-US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1478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3612755-3949-4987-8DE1-F3D8922F3A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4FB5350-8CFA-4CE8-84A0-484B2D1A41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FCA6B45-1885-4E44-B1AF-444D6007C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fld id="{F98135CB-676E-4C50-95F1-489118D15A45}" type="slidenum">
              <a:rPr lang="en-US" altLang="en-US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0643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3612755-3949-4987-8DE1-F3D8922F3A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4FB5350-8CFA-4CE8-84A0-484B2D1A41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FCA6B45-1885-4E44-B1AF-444D6007C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fld id="{F98135CB-676E-4C50-95F1-489118D15A45}" type="slidenum">
              <a:rPr lang="en-US" altLang="en-US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6981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C4D4F8BD-ABF8-40F8-B8E0-7452EC8822DA}"/>
              </a:ext>
            </a:extLst>
          </p:cNvPr>
          <p:cNvSpPr>
            <a:spLocks/>
          </p:cNvSpPr>
          <p:nvPr/>
        </p:nvSpPr>
        <p:spPr bwMode="auto">
          <a:xfrm>
            <a:off x="8153400" y="0"/>
            <a:ext cx="990600" cy="6858000"/>
          </a:xfrm>
          <a:custGeom>
            <a:avLst/>
            <a:gdLst>
              <a:gd name="T0" fmla="*/ 512689843 w 1914"/>
              <a:gd name="T1" fmla="*/ 22587518 h 4329"/>
              <a:gd name="T2" fmla="*/ 512689843 w 1914"/>
              <a:gd name="T3" fmla="*/ 2147483647 h 4329"/>
              <a:gd name="T4" fmla="*/ 54643960 w 1914"/>
              <a:gd name="T5" fmla="*/ 2147483647 h 4329"/>
              <a:gd name="T6" fmla="*/ 0 w 1914"/>
              <a:gd name="T7" fmla="*/ 0 h 4329"/>
              <a:gd name="T8" fmla="*/ 512689843 w 1914"/>
              <a:gd name="T9" fmla="*/ 22587518 h 43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002060"/>
          </a:solidFill>
          <a:ln w="19050" cap="flat" cmpd="sng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50800" dir="10800000" algn="ctr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6B9CBAA7-D7C7-4C2A-84DF-334A1533457D}"/>
              </a:ext>
            </a:extLst>
          </p:cNvPr>
          <p:cNvSpPr>
            <a:spLocks/>
          </p:cNvSpPr>
          <p:nvPr userDrawn="1"/>
        </p:nvSpPr>
        <p:spPr bwMode="auto">
          <a:xfrm>
            <a:off x="0" y="5181600"/>
            <a:ext cx="9144000" cy="1682750"/>
          </a:xfrm>
          <a:custGeom>
            <a:avLst/>
            <a:gdLst>
              <a:gd name="T0" fmla="*/ 0 w 5760"/>
              <a:gd name="T1" fmla="*/ 1347717 h 1331"/>
              <a:gd name="T2" fmla="*/ 0 w 5760"/>
              <a:gd name="T3" fmla="*/ 1682750 h 1331"/>
              <a:gd name="T4" fmla="*/ 9144000 w 5760"/>
              <a:gd name="T5" fmla="*/ 1682750 h 1331"/>
              <a:gd name="T6" fmla="*/ 9144000 w 5760"/>
              <a:gd name="T7" fmla="*/ 0 h 1331"/>
              <a:gd name="T8" fmla="*/ 0 w 5760"/>
              <a:gd name="T9" fmla="*/ 1347717 h 1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0"/>
              <a:gd name="T16" fmla="*/ 0 h 1331"/>
              <a:gd name="T17" fmla="*/ 5760 w 5760"/>
              <a:gd name="T18" fmla="*/ 1331 h 1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18900000" scaled="1"/>
          </a:gradFill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44450" dir="16200000" algn="ctr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08129104-51BB-4724-8ADC-21078604C6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575" y="6057900"/>
            <a:ext cx="21780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284711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8784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bg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81519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57600" cy="411480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1"/>
            <a:ext cx="3657600" cy="411480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122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611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272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557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492" y="1386101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5388" y="700299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46494" y="2679157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565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7467600" cy="39623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5182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524000" cy="5211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117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537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BCD4FA64-37B0-4DD5-BAEF-63DD7636B579}"/>
              </a:ext>
            </a:extLst>
          </p:cNvPr>
          <p:cNvSpPr>
            <a:spLocks/>
          </p:cNvSpPr>
          <p:nvPr userDrawn="1"/>
        </p:nvSpPr>
        <p:spPr bwMode="auto">
          <a:xfrm>
            <a:off x="8153400" y="-9525"/>
            <a:ext cx="990600" cy="6858000"/>
          </a:xfrm>
          <a:custGeom>
            <a:avLst/>
            <a:gdLst>
              <a:gd name="T0" fmla="*/ 512689843 w 1914"/>
              <a:gd name="T1" fmla="*/ 22587518 h 4329"/>
              <a:gd name="T2" fmla="*/ 512689843 w 1914"/>
              <a:gd name="T3" fmla="*/ 2147483647 h 4329"/>
              <a:gd name="T4" fmla="*/ 54643960 w 1914"/>
              <a:gd name="T5" fmla="*/ 2147483647 h 4329"/>
              <a:gd name="T6" fmla="*/ 0 w 1914"/>
              <a:gd name="T7" fmla="*/ 0 h 4329"/>
              <a:gd name="T8" fmla="*/ 512689843 w 1914"/>
              <a:gd name="T9" fmla="*/ 22587518 h 43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002060"/>
          </a:solidFill>
          <a:ln w="19050" cap="flat" cmpd="sng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50800" dir="10800000" algn="ctr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D29F509-3E49-4B57-AE6C-8DB2DA0194C8}"/>
              </a:ext>
            </a:extLst>
          </p:cNvPr>
          <p:cNvSpPr>
            <a:spLocks/>
          </p:cNvSpPr>
          <p:nvPr userDrawn="1"/>
        </p:nvSpPr>
        <p:spPr bwMode="auto">
          <a:xfrm>
            <a:off x="0" y="5181600"/>
            <a:ext cx="9144000" cy="1682750"/>
          </a:xfrm>
          <a:custGeom>
            <a:avLst/>
            <a:gdLst>
              <a:gd name="T0" fmla="*/ 0 w 5760"/>
              <a:gd name="T1" fmla="*/ 1347717 h 1331"/>
              <a:gd name="T2" fmla="*/ 0 w 5760"/>
              <a:gd name="T3" fmla="*/ 1682750 h 1331"/>
              <a:gd name="T4" fmla="*/ 9144000 w 5760"/>
              <a:gd name="T5" fmla="*/ 1682750 h 1331"/>
              <a:gd name="T6" fmla="*/ 9144000 w 5760"/>
              <a:gd name="T7" fmla="*/ 0 h 1331"/>
              <a:gd name="T8" fmla="*/ 0 w 5760"/>
              <a:gd name="T9" fmla="*/ 1347717 h 1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0"/>
              <a:gd name="T16" fmla="*/ 0 h 1331"/>
              <a:gd name="T17" fmla="*/ 5760 w 5760"/>
              <a:gd name="T18" fmla="*/ 1331 h 1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18900000" scaled="1"/>
          </a:gradFill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44450" dir="16200000" algn="ctr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6A0188B0-3DA9-40BD-8A6B-957E3A4C861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5EC35B3C-AAF1-4C95-8E9A-17D2F9552B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30" name="Picture 11">
            <a:extLst>
              <a:ext uri="{FF2B5EF4-FFF2-40B4-BE49-F238E27FC236}">
                <a16:creationId xmlns:a16="http://schemas.microsoft.com/office/drawing/2014/main" id="{CF0A9D6E-00B5-4DA1-BC56-DF5673F37D0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475" y="6048375"/>
            <a:ext cx="21780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37" r:id="rId2"/>
    <p:sldLayoutId id="2147483746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bg1"/>
          </a:solidFill>
          <a:latin typeface="+mj-lt"/>
          <a:ea typeface="Geneva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Franklin Gothic Book" charset="0"/>
          <a:ea typeface="Genev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Franklin Gothic Book" charset="0"/>
          <a:ea typeface="Genev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Franklin Gothic Book" charset="0"/>
          <a:ea typeface="Genev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Franklin Gothic Book" charset="0"/>
          <a:ea typeface="Genev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Franklin Gothic Book" charset="0"/>
          <a:ea typeface="Genev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Franklin Gothic Book" charset="0"/>
          <a:ea typeface="Genev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Franklin Gothic Book" charset="0"/>
          <a:ea typeface="Genev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Franklin Gothic Book" charset="0"/>
          <a:ea typeface="Geneva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bg1"/>
          </a:solidFill>
          <a:latin typeface="+mn-lt"/>
          <a:ea typeface="Geneva" charset="0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anose="020B0604020202020204" pitchFamily="34" charset="0"/>
        <a:buChar char="•"/>
        <a:defRPr sz="2600" kern="1200">
          <a:solidFill>
            <a:schemeClr val="bg1"/>
          </a:solidFill>
          <a:latin typeface="+mn-lt"/>
          <a:ea typeface="Geneva" charset="0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panose="020B0604020202020204" pitchFamily="34" charset="0"/>
        <a:buChar char="○"/>
        <a:defRPr sz="2400" kern="1200">
          <a:solidFill>
            <a:schemeClr val="bg1"/>
          </a:solidFill>
          <a:latin typeface="+mn-lt"/>
          <a:ea typeface="Geneva" charset="0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Font typeface="Wingdings 2" panose="05020102010507070707" pitchFamily="18" charset="2"/>
        <a:buChar char=""/>
        <a:defRPr sz="2000" kern="1200">
          <a:solidFill>
            <a:schemeClr val="bg1"/>
          </a:solidFill>
          <a:latin typeface="+mn-lt"/>
          <a:ea typeface="Geneva" charset="0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-"/>
        <a:defRPr sz="2000" kern="1200">
          <a:solidFill>
            <a:schemeClr val="bg1"/>
          </a:solidFill>
          <a:latin typeface="+mn-lt"/>
          <a:ea typeface="Geneva" charset="0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roop824.org/merit-badge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roop824.org/merit-badge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://troop824.org/activitie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roop824.org/leadership-summit/april-2020-leadership-summit-roundtable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2A018-D0FD-48E7-A284-AEF9770D6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600200"/>
            <a:ext cx="6480175" cy="32004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dirty="0">
                <a:solidFill>
                  <a:srgbClr val="002060"/>
                </a:solidFill>
                <a:ea typeface="+mj-ea"/>
              </a:rPr>
            </a:br>
            <a:r>
              <a:rPr lang="en-US" dirty="0">
                <a:solidFill>
                  <a:srgbClr val="002060"/>
                </a:solidFill>
                <a:ea typeface="+mj-ea"/>
              </a:rPr>
              <a:t>TROOP 824 Virtual Meeting</a:t>
            </a:r>
            <a:br>
              <a:rPr lang="en-US" dirty="0">
                <a:solidFill>
                  <a:srgbClr val="002060"/>
                </a:solidFill>
                <a:ea typeface="+mj-ea"/>
              </a:rPr>
            </a:br>
            <a:r>
              <a:rPr lang="en-US" dirty="0">
                <a:solidFill>
                  <a:srgbClr val="002060"/>
                </a:solidFill>
                <a:ea typeface="+mj-ea"/>
              </a:rPr>
              <a:t>May 28</a:t>
            </a:r>
            <a:r>
              <a:rPr lang="en-US" dirty="0">
                <a:solidFill>
                  <a:srgbClr val="002060"/>
                </a:solidFill>
              </a:rPr>
              <a:t>, 2020</a:t>
            </a:r>
            <a:br>
              <a:rPr lang="en-US" dirty="0">
                <a:solidFill>
                  <a:srgbClr val="002060"/>
                </a:solidFill>
                <a:ea typeface="+mj-ea"/>
              </a:rPr>
            </a:br>
            <a:endParaRPr dirty="0">
              <a:solidFill>
                <a:srgbClr val="002060"/>
              </a:solidFill>
              <a:ea typeface="+mj-ea"/>
            </a:endParaRPr>
          </a:p>
        </p:txBody>
      </p:sp>
      <p:pic>
        <p:nvPicPr>
          <p:cNvPr id="1026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2C12F98A-B918-4474-A072-7D82CE749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61C9657-DEE3-49BD-8463-7D96CB9487E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-304800" y="1397912"/>
            <a:ext cx="8534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Geneva" charset="-128"/>
                <a:cs typeface="Times New Roman" panose="02020603050405020304" pitchFamily="18" charset="0"/>
              </a:rPr>
              <a:t>Troop 824 Virtual Meeting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charset="-128"/>
              </a:rPr>
              <a:t>Zoom meeting log in: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charset="-128"/>
            </a:endParaRPr>
          </a:p>
          <a:p>
            <a:pPr lvl="0" algn="ctr"/>
            <a:endParaRPr lang="en-US" altLang="en-US" sz="1200" dirty="0">
              <a:solidFill>
                <a:srgbClr val="0000FF"/>
              </a:solidFill>
            </a:endParaRPr>
          </a:p>
          <a:p>
            <a:pPr lvl="0" algn="ctr"/>
            <a:r>
              <a:rPr lang="en-US" altLang="en-US" sz="1200" dirty="0"/>
              <a:t>Troop 824 Virtual Meeting</a:t>
            </a:r>
          </a:p>
          <a:p>
            <a:pPr lvl="0" algn="ctr"/>
            <a:r>
              <a:rPr lang="en-US" altLang="en-US" sz="1200" dirty="0"/>
              <a:t>Time: 7:00 PM</a:t>
            </a:r>
          </a:p>
          <a:p>
            <a:pPr lvl="0" algn="ctr"/>
            <a:r>
              <a:rPr lang="en-US" altLang="en-US" sz="1200" dirty="0"/>
              <a:t>Join Zoom Meeting</a:t>
            </a:r>
          </a:p>
          <a:p>
            <a:pPr lvl="0" algn="ctr"/>
            <a:r>
              <a:rPr lang="en-US" altLang="en-US" sz="1200" dirty="0"/>
              <a:t>https://us02web.zoom.us/j/89213489234</a:t>
            </a:r>
          </a:p>
          <a:p>
            <a:pPr lvl="0" algn="ctr"/>
            <a:endParaRPr lang="en-US" altLang="en-US" sz="1200" dirty="0"/>
          </a:p>
          <a:p>
            <a:pPr lvl="0" algn="ctr"/>
            <a:r>
              <a:rPr lang="en-US" altLang="en-US" sz="1200" dirty="0"/>
              <a:t>Meeting ID: 892 1348 9234</a:t>
            </a:r>
          </a:p>
          <a:p>
            <a:pPr lvl="0" algn="ctr"/>
            <a:r>
              <a:rPr lang="en-US" altLang="en-US" sz="1200" dirty="0"/>
              <a:t>Password:</a:t>
            </a:r>
          </a:p>
          <a:p>
            <a:pPr lvl="0" algn="ctr"/>
            <a:r>
              <a:rPr lang="en-US" altLang="en-US" sz="1200" dirty="0"/>
              <a:t>Dial by your location</a:t>
            </a:r>
          </a:p>
          <a:p>
            <a:pPr lvl="0" algn="ctr"/>
            <a:r>
              <a:rPr lang="en-US" altLang="en-US" sz="1200" dirty="0"/>
              <a:t>        +1 646 558 8656 US (New York)</a:t>
            </a:r>
          </a:p>
          <a:p>
            <a:pPr lvl="0" algn="ctr"/>
            <a:r>
              <a:rPr lang="en-US" altLang="en-US" sz="1200" dirty="0"/>
              <a:t>        +1 301 715 8592 US (Germantown)</a:t>
            </a:r>
          </a:p>
          <a:p>
            <a:pPr lvl="0" algn="ctr"/>
            <a:r>
              <a:rPr lang="en-US" altLang="en-US" sz="1200" dirty="0"/>
              <a:t>Meeting ID: 892 1348 9234</a:t>
            </a:r>
          </a:p>
          <a:p>
            <a:pPr lvl="0" algn="ctr"/>
            <a:r>
              <a:rPr lang="en-US" altLang="en-US" sz="1200" dirty="0"/>
              <a:t>Password: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6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31BE55CF-D8B9-4253-BD79-96FC6DB9F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810587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BB417F-5DCC-4096-8D46-2C9DBFDD9607}"/>
              </a:ext>
            </a:extLst>
          </p:cNvPr>
          <p:cNvSpPr/>
          <p:nvPr/>
        </p:nvSpPr>
        <p:spPr>
          <a:xfrm>
            <a:off x="25154" y="685800"/>
            <a:ext cx="8509246" cy="3476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Agenda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b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Opening Flag Ceremony (</a:t>
            </a:r>
            <a:r>
              <a:rPr lang="en-US" sz="1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Gamers</a:t>
            </a: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200" b="1" dirty="0">
              <a:latin typeface="+mn-lt"/>
            </a:endParaRP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latin typeface="+mn-lt"/>
              </a:rPr>
              <a:t>Announcements	</a:t>
            </a:r>
            <a:r>
              <a:rPr lang="en-US" sz="1200" dirty="0">
                <a:effectLst/>
                <a:latin typeface="+mn-lt"/>
              </a:rPr>
              <a:t> 	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/>
              <a:t>Updates and Tracking: </a:t>
            </a:r>
            <a:r>
              <a:rPr lang="en-US" sz="1000" b="1" i="1" dirty="0"/>
              <a:t>Merit Badges, Rank Advancements, 4 Point Challenge and Eagle Mania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/>
              <a:t>New Merit Badges: </a:t>
            </a:r>
            <a:r>
              <a:rPr lang="en-US" sz="1000" b="1" i="1" dirty="0"/>
              <a:t>Chemistry, Collections, Electricity,  Family Life, Genealogy, Music, Painting, Pet Care, and Reading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effectLst/>
                <a:latin typeface="+mn-lt"/>
              </a:rPr>
              <a:t>Patrol Meetings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latin typeface="+mn-lt"/>
              </a:rPr>
              <a:t>2021 National Jamboree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latin typeface="+mn-lt"/>
              </a:rPr>
              <a:t>Trivia</a:t>
            </a:r>
          </a:p>
          <a:p>
            <a:pPr indent="457200"/>
            <a:r>
              <a:rPr lang="en-US" sz="1200" b="1" dirty="0">
                <a:effectLst/>
                <a:latin typeface="+mn-lt"/>
              </a:rPr>
              <a:t>Closing – Scoutmaster Minute</a:t>
            </a:r>
          </a:p>
        </p:txBody>
      </p:sp>
      <p:pic>
        <p:nvPicPr>
          <p:cNvPr id="6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731B4743-7A50-4128-9A46-C69749BC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20192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5" name="Google Shape;101;p15">
            <a:extLst>
              <a:ext uri="{FF2B5EF4-FFF2-40B4-BE49-F238E27FC236}">
                <a16:creationId xmlns:a16="http://schemas.microsoft.com/office/drawing/2014/main" id="{BF9B5B68-932A-430D-98D0-5EF87316BE2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371600"/>
            <a:ext cx="7543800" cy="391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D72F9E2-3A27-4824-A59B-26534C4E035E}"/>
              </a:ext>
            </a:extLst>
          </p:cNvPr>
          <p:cNvSpPr/>
          <p:nvPr/>
        </p:nvSpPr>
        <p:spPr>
          <a:xfrm>
            <a:off x="1905000" y="730792"/>
            <a:ext cx="3377848" cy="367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Opening Flag Ceremony </a:t>
            </a:r>
          </a:p>
        </p:txBody>
      </p:sp>
      <p:pic>
        <p:nvPicPr>
          <p:cNvPr id="8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C41E8364-F798-4858-B06A-F4DA2FCB7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169487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BB417F-5DCC-4096-8D46-2C9DBFDD9607}"/>
              </a:ext>
            </a:extLst>
          </p:cNvPr>
          <p:cNvSpPr/>
          <p:nvPr/>
        </p:nvSpPr>
        <p:spPr>
          <a:xfrm>
            <a:off x="609600" y="2600828"/>
            <a:ext cx="7108909" cy="839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atin typeface="+mn-lt"/>
              </a:rPr>
              <a:t>Announcements</a:t>
            </a:r>
            <a:r>
              <a:rPr lang="en-US" sz="2800" dirty="0">
                <a:effectLst/>
                <a:latin typeface="+mn-lt"/>
              </a:rPr>
              <a:t> </a:t>
            </a:r>
            <a:r>
              <a:rPr lang="en-US" sz="1200" dirty="0">
                <a:effectLst/>
                <a:latin typeface="+mn-lt"/>
              </a:rPr>
              <a:t>	</a:t>
            </a:r>
            <a:endParaRPr lang="en-US" sz="1200" b="1" dirty="0">
              <a:latin typeface="+mn-lt"/>
            </a:endParaRP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+mn-lt"/>
            </a:endParaRPr>
          </a:p>
        </p:txBody>
      </p:sp>
      <p:pic>
        <p:nvPicPr>
          <p:cNvPr id="6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731B4743-7A50-4128-9A46-C69749BC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9257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BB417F-5DCC-4096-8D46-2C9DBFDD9607}"/>
              </a:ext>
            </a:extLst>
          </p:cNvPr>
          <p:cNvSpPr/>
          <p:nvPr/>
        </p:nvSpPr>
        <p:spPr>
          <a:xfrm>
            <a:off x="407945" y="1905000"/>
            <a:ext cx="7108909" cy="1337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/>
              <a:t>Updates and Tracking: Merit Badges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+mn-lt"/>
              </a:rPr>
              <a:t> </a:t>
            </a:r>
            <a:r>
              <a:rPr lang="en-US" sz="1200" dirty="0">
                <a:effectLst/>
                <a:latin typeface="+mn-lt"/>
              </a:rPr>
              <a:t>	</a:t>
            </a:r>
            <a:endParaRPr lang="en-US" sz="1200" b="1" dirty="0">
              <a:latin typeface="+mn-lt"/>
            </a:endParaRP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+mn-lt"/>
            </a:endParaRPr>
          </a:p>
        </p:txBody>
      </p:sp>
      <p:pic>
        <p:nvPicPr>
          <p:cNvPr id="6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731B4743-7A50-4128-9A46-C69749BC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D2E38E-11D4-478F-873E-6D089ED12CAA}"/>
              </a:ext>
            </a:extLst>
          </p:cNvPr>
          <p:cNvSpPr/>
          <p:nvPr/>
        </p:nvSpPr>
        <p:spPr>
          <a:xfrm>
            <a:off x="1676400" y="48144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 to Merit Badges page on the Troop Website for this activity.</a:t>
            </a:r>
          </a:p>
          <a:p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2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http://troop824.org/merit-badges/</a:t>
            </a:r>
            <a:endParaRPr lang="en-US" sz="1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20637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BB417F-5DCC-4096-8D46-2C9DBFDD9607}"/>
              </a:ext>
            </a:extLst>
          </p:cNvPr>
          <p:cNvSpPr/>
          <p:nvPr/>
        </p:nvSpPr>
        <p:spPr>
          <a:xfrm>
            <a:off x="407945" y="864158"/>
            <a:ext cx="7108909" cy="5224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/>
              <a:t>New Merit Badges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/>
              <a:t>Chemistry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/>
              <a:t>Collections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/>
              <a:t>Electricity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/>
              <a:t>Family Life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/>
              <a:t>Genealogy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/>
              <a:t>Music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/>
              <a:t>Painting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/>
              <a:t>Pet Care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/>
              <a:t>Reading</a:t>
            </a: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+mn-lt"/>
              </a:rPr>
              <a:t> </a:t>
            </a:r>
            <a:r>
              <a:rPr lang="en-US" sz="1200" dirty="0">
                <a:effectLst/>
                <a:latin typeface="+mn-lt"/>
              </a:rPr>
              <a:t>	</a:t>
            </a:r>
            <a:endParaRPr lang="en-US" sz="1200" b="1" dirty="0">
              <a:latin typeface="+mn-lt"/>
            </a:endParaRP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+mn-lt"/>
            </a:endParaRPr>
          </a:p>
        </p:txBody>
      </p:sp>
      <p:pic>
        <p:nvPicPr>
          <p:cNvPr id="6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731B4743-7A50-4128-9A46-C69749BC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D2E38E-11D4-478F-873E-6D089ED12CAA}"/>
              </a:ext>
            </a:extLst>
          </p:cNvPr>
          <p:cNvSpPr/>
          <p:nvPr/>
        </p:nvSpPr>
        <p:spPr>
          <a:xfrm>
            <a:off x="1905000" y="5257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 to Merit Badges page on the Troop Website for this activity.</a:t>
            </a:r>
          </a:p>
          <a:p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2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http://troop824.org/merit-badges/</a:t>
            </a:r>
            <a:endParaRPr lang="en-US" sz="1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765327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BB417F-5DCC-4096-8D46-2C9DBFDD9607}"/>
              </a:ext>
            </a:extLst>
          </p:cNvPr>
          <p:cNvSpPr/>
          <p:nvPr/>
        </p:nvSpPr>
        <p:spPr>
          <a:xfrm>
            <a:off x="685800" y="845598"/>
            <a:ext cx="7108909" cy="156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en-US" sz="2800" b="1" dirty="0"/>
              <a:t>Patrol Meetings</a:t>
            </a:r>
          </a:p>
          <a:p>
            <a:pPr indent="457200" algn="ctr"/>
            <a:endParaRPr lang="en-US" sz="2800" b="1" dirty="0"/>
          </a:p>
          <a:p>
            <a:pPr indent="457200" algn="ctr"/>
            <a:r>
              <a:rPr lang="en-US" sz="2800" b="1" dirty="0"/>
              <a:t>In Breakout Rooms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+mn-lt"/>
            </a:endParaRPr>
          </a:p>
        </p:txBody>
      </p:sp>
      <p:pic>
        <p:nvPicPr>
          <p:cNvPr id="6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731B4743-7A50-4128-9A46-C69749BC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116221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6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731B4743-7A50-4128-9A46-C69749BC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16EB5A-6619-4CAE-A9C4-3AFFCE965414}"/>
              </a:ext>
            </a:extLst>
          </p:cNvPr>
          <p:cNvSpPr/>
          <p:nvPr/>
        </p:nvSpPr>
        <p:spPr>
          <a:xfrm>
            <a:off x="1954254" y="56892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 to Activities page on the Troop Website for this activity.</a:t>
            </a:r>
          </a:p>
          <a:p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http://troop824.org/activities/</a:t>
            </a:r>
            <a:endParaRPr lang="en-US" sz="1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5E7058-77D1-4AC1-A77B-3942BB96E5A3}"/>
              </a:ext>
            </a:extLst>
          </p:cNvPr>
          <p:cNvSpPr/>
          <p:nvPr/>
        </p:nvSpPr>
        <p:spPr>
          <a:xfrm>
            <a:off x="894327" y="507919"/>
            <a:ext cx="7030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/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Face the Challenge - BSA National Jamboree 2021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6315D6-8364-441E-B547-EC928B3E190E}"/>
              </a:ext>
            </a:extLst>
          </p:cNvPr>
          <p:cNvSpPr/>
          <p:nvPr/>
        </p:nvSpPr>
        <p:spPr>
          <a:xfrm>
            <a:off x="856614" y="2743200"/>
            <a:ext cx="703047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Participants in the 2021 National Jamboree will learn that character is created when you achieve more than you thought possible.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/>
            <a:endParaRPr lang="en-US" b="1" u="sng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/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When: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July 21 to July 31, 2021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/>
            <a:endParaRPr lang="en-US" b="1" u="sng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/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Where: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Summit Bechtel Reserve (SBR) National Scout High Adventure Base in Glen Jean, West Virginia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/>
            <a:endParaRPr lang="en-US" b="1" u="sng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/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Cost: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$1,995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B62FAC-67B9-4D94-B557-18542744EFF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534" y="1048672"/>
            <a:ext cx="1615440" cy="1615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8329798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BB417F-5DCC-4096-8D46-2C9DBFDD9607}"/>
              </a:ext>
            </a:extLst>
          </p:cNvPr>
          <p:cNvSpPr/>
          <p:nvPr/>
        </p:nvSpPr>
        <p:spPr>
          <a:xfrm>
            <a:off x="444651" y="2044005"/>
            <a:ext cx="71089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en-US" sz="2800" b="1" dirty="0"/>
              <a:t>TRIVIA</a:t>
            </a:r>
          </a:p>
          <a:p>
            <a:pPr indent="457200" algn="ctr"/>
            <a:endParaRPr lang="en-US" sz="2800" b="1" dirty="0"/>
          </a:p>
          <a:p>
            <a:pPr indent="457200" algn="ctr"/>
            <a:endParaRPr lang="en-US" sz="2800" b="1" dirty="0"/>
          </a:p>
        </p:txBody>
      </p:sp>
      <p:pic>
        <p:nvPicPr>
          <p:cNvPr id="6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731B4743-7A50-4128-9A46-C69749BC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812883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C4A1F5-0C9E-4CD4-B835-DCB472025F95}"/>
              </a:ext>
            </a:extLst>
          </p:cNvPr>
          <p:cNvSpPr/>
          <p:nvPr/>
        </p:nvSpPr>
        <p:spPr>
          <a:xfrm>
            <a:off x="2819400" y="653534"/>
            <a:ext cx="1949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en-US" b="1" dirty="0"/>
              <a:t>Closing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FE46F7-DE58-4AB4-8270-5FD658CFF40E}"/>
              </a:ext>
            </a:extLst>
          </p:cNvPr>
          <p:cNvSpPr/>
          <p:nvPr/>
        </p:nvSpPr>
        <p:spPr>
          <a:xfrm>
            <a:off x="152400" y="1628507"/>
            <a:ext cx="815339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222222"/>
                </a:solidFill>
                <a:effectLst/>
                <a:latin typeface="Roboto"/>
              </a:rPr>
              <a:t>                                              Scout Arms</a:t>
            </a:r>
          </a:p>
          <a:p>
            <a:pPr algn="ctr"/>
            <a:endParaRPr lang="en-US" b="1" dirty="0">
              <a:solidFill>
                <a:srgbClr val="222222"/>
              </a:solidFill>
              <a:latin typeface="Roboto"/>
            </a:endParaRPr>
          </a:p>
          <a:p>
            <a:pPr algn="ctr"/>
            <a:r>
              <a:rPr lang="en-US" sz="4800" b="1" i="0" dirty="0">
                <a:solidFill>
                  <a:srgbClr val="222222"/>
                </a:solidFill>
                <a:effectLst/>
                <a:latin typeface="Roboto"/>
              </a:rPr>
              <a:t>May the Great Scoutmaster of all Scouts be with us until we meet again.</a:t>
            </a:r>
            <a:endParaRPr lang="en-US" sz="4800" b="1" dirty="0"/>
          </a:p>
        </p:txBody>
      </p:sp>
      <p:pic>
        <p:nvPicPr>
          <p:cNvPr id="8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FA48A11E-F022-4310-BB67-F55E53317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096138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017C6617-1ED9-4327-AA63-7960548E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FE46F7-DE58-4AB4-8270-5FD658CFF40E}"/>
              </a:ext>
            </a:extLst>
          </p:cNvPr>
          <p:cNvSpPr/>
          <p:nvPr/>
        </p:nvSpPr>
        <p:spPr>
          <a:xfrm>
            <a:off x="152400" y="2505670"/>
            <a:ext cx="815339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This presentation and all of the links and materials can be found at:</a:t>
            </a:r>
          </a:p>
          <a:p>
            <a:pPr algn="ctr"/>
            <a:endParaRPr lang="en-US" b="1" dirty="0"/>
          </a:p>
          <a:p>
            <a:pPr algn="ctr"/>
            <a:r>
              <a:rPr lang="en-US" sz="16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http://troop824.org</a:t>
            </a:r>
            <a:endParaRPr lang="en-US" sz="1600" dirty="0">
              <a:solidFill>
                <a:srgbClr val="0000FF"/>
              </a:solidFill>
            </a:endParaRPr>
          </a:p>
          <a:p>
            <a:endParaRPr lang="en-US" sz="1600" b="1" dirty="0">
              <a:solidFill>
                <a:srgbClr val="0000FF"/>
              </a:solidFill>
            </a:endParaRPr>
          </a:p>
        </p:txBody>
      </p:sp>
      <p:pic>
        <p:nvPicPr>
          <p:cNvPr id="6" name="Picture 2" descr="brandchannel: Gender-Neutral Boy Scouts Will Rebrand to BSA in 2019">
            <a:extLst>
              <a:ext uri="{FF2B5EF4-FFF2-40B4-BE49-F238E27FC236}">
                <a16:creationId xmlns:a16="http://schemas.microsoft.com/office/drawing/2014/main" id="{C48ED468-B162-4F26-A5E0-77E220E9A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0"/>
            <a:ext cx="84402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986741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echnic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ppt/theme/themeOverride2.xml><?xml version="1.0" encoding="utf-8"?>
<a:themeOverride xmlns:a="http://schemas.openxmlformats.org/drawingml/2006/main">
  <a:clrScheme name="Technic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3112</TotalTime>
  <Words>242</Words>
  <Application>Microsoft Office PowerPoint</Application>
  <PresentationFormat>On-screen Show (4:3)</PresentationFormat>
  <Paragraphs>82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Franklin Gothic Book</vt:lpstr>
      <vt:lpstr>Roboto</vt:lpstr>
      <vt:lpstr>Wingdings 2</vt:lpstr>
      <vt:lpstr>Technic</vt:lpstr>
      <vt:lpstr> TROOP 824 Virtual Meeting May 28, 2020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Boy Scouts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 Gaynor</dc:creator>
  <cp:lastModifiedBy>Mark Gaynor</cp:lastModifiedBy>
  <cp:revision>115</cp:revision>
  <dcterms:created xsi:type="dcterms:W3CDTF">2010-12-13T17:28:22Z</dcterms:created>
  <dcterms:modified xsi:type="dcterms:W3CDTF">2020-05-28T19:35:00Z</dcterms:modified>
</cp:coreProperties>
</file>